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77CB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48" autoAdjust="0"/>
  </p:normalViewPr>
  <p:slideViewPr>
    <p:cSldViewPr snapToGrid="0">
      <p:cViewPr varScale="1">
        <p:scale>
          <a:sx n="101" d="100"/>
          <a:sy n="101" d="100"/>
        </p:scale>
        <p:origin x="786" y="-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3FDFE97B-8916-492E-B23A-530C61992DA1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1F46620-D256-43F3-890C-12E17C4DF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2373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E97B-8916-492E-B23A-530C61992DA1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46620-D256-43F3-890C-12E17C4DF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171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E97B-8916-492E-B23A-530C61992DA1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46620-D256-43F3-890C-12E17C4DF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480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E97B-8916-492E-B23A-530C61992DA1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46620-D256-43F3-890C-12E17C4DF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684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FDFE97B-8916-492E-B23A-530C61992DA1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F1F46620-D256-43F3-890C-12E17C4DF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896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E97B-8916-492E-B23A-530C61992DA1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46620-D256-43F3-890C-12E17C4DF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928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E97B-8916-492E-B23A-530C61992DA1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46620-D256-43F3-890C-12E17C4DF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039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E97B-8916-492E-B23A-530C61992DA1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46620-D256-43F3-890C-12E17C4DF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377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E97B-8916-492E-B23A-530C61992DA1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46620-D256-43F3-890C-12E17C4DF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915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E97B-8916-492E-B23A-530C61992DA1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1F46620-D256-43F3-890C-12E17C4DF57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39701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3FDFE97B-8916-492E-B23A-530C61992DA1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1F46620-D256-43F3-890C-12E17C4DF57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23442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FDFE97B-8916-492E-B23A-530C61992DA1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1F46620-D256-43F3-890C-12E17C4DF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067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publication.pravo.gov.ru/Document/View/000120211231011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kulturnykot.netboard.me/" TargetMode="External"/><Relationship Id="rId2" Type="http://schemas.openxmlformats.org/officeDocument/2006/relationships/hyperlink" Target="https://kulturnykot.wixsite.com/my-site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image" Target="../media/image5.png"/><Relationship Id="rId4" Type="http://schemas.openxmlformats.org/officeDocument/2006/relationships/hyperlink" Target="mailto:kulturny_kot@mail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2100" y="2548463"/>
            <a:ext cx="9068586" cy="2590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Региональный </a:t>
            </a:r>
            <a:b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творческий информационно-познавательный проект</a:t>
            </a:r>
            <a:b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«Культурный Кот»</a:t>
            </a:r>
            <a:r>
              <a:rPr lang="ru-RU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2909" y="5615291"/>
            <a:ext cx="10181441" cy="1842784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 smtClean="0"/>
              <a:t>Руководитель проекта – учитель-логопед МДОАУ </a:t>
            </a:r>
          </a:p>
          <a:p>
            <a:pPr algn="r"/>
            <a:r>
              <a:rPr lang="ru-RU" sz="2000" b="1" dirty="0" smtClean="0"/>
              <a:t>«Детский сад № 38 «Солнышко» Г.Орска </a:t>
            </a:r>
            <a:r>
              <a:rPr lang="ru-RU" sz="2000" b="1" dirty="0" smtClean="0"/>
              <a:t>Оренбургской </a:t>
            </a:r>
            <a:r>
              <a:rPr lang="ru-RU" sz="2000" b="1" dirty="0" smtClean="0"/>
              <a:t>области</a:t>
            </a:r>
          </a:p>
          <a:p>
            <a:pPr algn="r"/>
            <a:r>
              <a:rPr lang="ru-RU" sz="2000" b="1" dirty="0" smtClean="0"/>
              <a:t>Филипенко Галина Петровна</a:t>
            </a:r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375" y="148480"/>
            <a:ext cx="2931066" cy="2072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805" y="2910191"/>
            <a:ext cx="3947809" cy="3947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3655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rgbClr val="2B77CB"/>
                </a:solidFill>
              </a:rPr>
              <a:t>До новых </a:t>
            </a:r>
            <a:br>
              <a:rPr lang="ru-RU" sz="6000" b="1" dirty="0" smtClean="0">
                <a:solidFill>
                  <a:srgbClr val="2B77CB"/>
                </a:solidFill>
              </a:rPr>
            </a:br>
            <a:r>
              <a:rPr lang="ru-RU" sz="6000" b="1" dirty="0" smtClean="0">
                <a:solidFill>
                  <a:srgbClr val="2B77CB"/>
                </a:solidFill>
              </a:rPr>
              <a:t>встреч!</a:t>
            </a:r>
            <a:endParaRPr lang="ru-RU" sz="6000" b="1" dirty="0">
              <a:solidFill>
                <a:srgbClr val="2B77CB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029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82581" y="1091381"/>
            <a:ext cx="5024284" cy="431636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Наступивший 2022 год будет посвящен культурному наследию народов России. Об этом говорится в</a:t>
            </a:r>
            <a:r>
              <a:rPr lang="ru-RU" sz="2400" dirty="0"/>
              <a:t> </a:t>
            </a:r>
            <a:r>
              <a:rPr lang="ru-RU" sz="2400" b="1" u="sng" dirty="0">
                <a:hlinkClick r:id="rId2"/>
              </a:rPr>
              <a:t>Указе, который подписал Президент страны Владимир Владимирович Путин</a:t>
            </a:r>
            <a:r>
              <a:rPr lang="ru-RU" sz="2400" b="1" dirty="0"/>
              <a:t>.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55174" cy="68580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58" y="1091381"/>
            <a:ext cx="6164012" cy="4358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9369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786582"/>
            <a:ext cx="10058400" cy="524059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«Нам нужно поддерживать и защищать культурное наследие народов России, в этом смысл. Культурное наследие — это то, что отличает нас от животных, то, что действительно переходит из поколения в поколение, то, что нужно обязательно сохранять. При этом оно не передается генетически, поэтому это нужно сохранять, от этого зависит наше будущее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».</a:t>
            </a:r>
            <a:b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</a:t>
            </a:r>
            <a:b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       Директор 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Государственного 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</a:t>
            </a:r>
            <a:b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   Эрмитажа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 Михаил 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Пиотровский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601796"/>
            <a:ext cx="12192001" cy="1256204"/>
          </a:xfrm>
        </p:spPr>
      </p:pic>
    </p:spTree>
    <p:extLst>
      <p:ext uri="{BB962C8B-B14F-4D97-AF65-F5344CB8AC3E}">
        <p14:creationId xmlns:p14="http://schemas.microsoft.com/office/powerpoint/2010/main" val="2362254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365760"/>
            <a:ext cx="8686800" cy="1371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Нематериальное культурное наследие —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это: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6820" y="1737360"/>
            <a:ext cx="5508830" cy="4473555"/>
          </a:xfrm>
        </p:spPr>
        <p:txBody>
          <a:bodyPr>
            <a:normAutofit/>
          </a:bodyPr>
          <a:lstStyle/>
          <a:p>
            <a:r>
              <a:rPr lang="ru-RU" sz="2800" b="1" dirty="0"/>
              <a:t>Художественные промыслы</a:t>
            </a:r>
          </a:p>
          <a:p>
            <a:r>
              <a:rPr lang="ru-RU" sz="2800" b="1" dirty="0" smtClean="0"/>
              <a:t>Сказки</a:t>
            </a:r>
          </a:p>
          <a:p>
            <a:r>
              <a:rPr lang="ru-RU" sz="2800" b="1" dirty="0" smtClean="0"/>
              <a:t>Обычаи</a:t>
            </a:r>
          </a:p>
          <a:p>
            <a:r>
              <a:rPr lang="ru-RU" sz="2800" b="1" dirty="0"/>
              <a:t>Народные игры</a:t>
            </a:r>
          </a:p>
          <a:p>
            <a:r>
              <a:rPr lang="ru-RU" sz="2800" b="1" dirty="0" smtClean="0"/>
              <a:t>Народные </a:t>
            </a:r>
            <a:r>
              <a:rPr lang="ru-RU" sz="2800" b="1" dirty="0"/>
              <a:t>песни и </a:t>
            </a:r>
            <a:r>
              <a:rPr lang="ru-RU" sz="2800" b="1" dirty="0" smtClean="0"/>
              <a:t>танцы</a:t>
            </a:r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55174" cy="6858000"/>
          </a:xfrm>
          <a:prstGeom prst="rect">
            <a:avLst/>
          </a:prstGeom>
        </p:spPr>
      </p:pic>
      <p:pic>
        <p:nvPicPr>
          <p:cNvPr id="1026" name="Picture 2" descr="https://placepic.ru/wp-content/uploads/2021/06/20181102142305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737360"/>
            <a:ext cx="6479143" cy="4316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057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529" y="514774"/>
            <a:ext cx="9866671" cy="54711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Цель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проекта - 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365880"/>
            <a:ext cx="10058400" cy="3931920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dirty="0"/>
              <a:t>Разработка и реализация системы мероприятий по расширению представлений детей о быте, культуре и традициях российских народов через интерактивные формы взаимодействия в рамках системы мероприятий Года народного искусства и нематериального культурного наследия народов России.</a:t>
            </a:r>
          </a:p>
          <a:p>
            <a:r>
              <a:rPr lang="ru-RU" sz="2800" b="1" dirty="0" smtClean="0"/>
              <a:t>Помощь дошкольникам в расшифровке культурного кода нашей </a:t>
            </a:r>
            <a:r>
              <a:rPr lang="ru-RU" sz="2800" b="1" dirty="0"/>
              <a:t>Родины через простые и понятные каждому ребенку образы, используя современные технологии и креативный </a:t>
            </a:r>
            <a:r>
              <a:rPr lang="ru-RU" sz="2800" b="1" dirty="0" smtClean="0"/>
              <a:t>подход.</a:t>
            </a:r>
          </a:p>
          <a:p>
            <a:pPr marL="0" indent="0">
              <a:buNone/>
            </a:pPr>
            <a:endParaRPr lang="ru-RU" sz="2800" b="1" dirty="0" smtClean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601796"/>
            <a:ext cx="12192001" cy="125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653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9805" y="377123"/>
            <a:ext cx="9355394" cy="73392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Задачи проекта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3328" y="1111045"/>
            <a:ext cx="10205885" cy="5476567"/>
          </a:xfrm>
        </p:spPr>
        <p:txBody>
          <a:bodyPr>
            <a:normAutofit fontScale="92500"/>
          </a:bodyPr>
          <a:lstStyle/>
          <a:p>
            <a:pPr lvl="0"/>
            <a:r>
              <a:rPr lang="ru-RU" b="1" dirty="0"/>
              <a:t>формировать у детей понятия «МЫ - РОССИЯНЕ» - единый многонациональный народ нашей общей родины – России;</a:t>
            </a:r>
          </a:p>
          <a:p>
            <a:pPr lvl="0"/>
            <a:r>
              <a:rPr lang="ru-RU" b="1" dirty="0"/>
              <a:t>воспитывать у детей чувство глубокого уважения к культурным и национальным традициям народов, проживающих на территории Российской Федерации, чувство дружбы и взаимопонимания между представителями разных национальностей;</a:t>
            </a:r>
          </a:p>
          <a:p>
            <a:pPr lvl="0"/>
            <a:r>
              <a:rPr lang="ru-RU" b="1" dirty="0"/>
              <a:t>способствовать развитию толерантности и уважения к людям разной национальности;</a:t>
            </a:r>
          </a:p>
          <a:p>
            <a:pPr lvl="0"/>
            <a:r>
              <a:rPr lang="ru-RU" b="1" dirty="0"/>
              <a:t>познакомить с разными народами, проживающими на территории РФ, с их традициями, обычаями, праздниками, играми, кухней, костюмами, фольклоре народов России.</a:t>
            </a:r>
          </a:p>
          <a:p>
            <a:pPr lvl="0"/>
            <a:r>
              <a:rPr lang="ru-RU" b="1" dirty="0"/>
              <a:t>повысить педагогическую грамотность родителей по вопросу ознакомления детей с бытом, культурой и традициями российских народов, с народными календарно-обрядовыми праздниками, обычаями, традициями;</a:t>
            </a:r>
          </a:p>
          <a:p>
            <a:pPr lvl="0"/>
            <a:r>
              <a:rPr lang="ru-RU" b="1" dirty="0"/>
              <a:t>формировать культуру межличностного взаимодействия детей в социальных группах;</a:t>
            </a:r>
          </a:p>
          <a:p>
            <a:pPr lvl="0"/>
            <a:r>
              <a:rPr lang="ru-RU" b="1" dirty="0"/>
              <a:t>развивать творческие способности детей в различных видах деятельности;</a:t>
            </a:r>
          </a:p>
          <a:p>
            <a:pPr lvl="0"/>
            <a:r>
              <a:rPr lang="ru-RU" b="1" dirty="0"/>
              <a:t>развивать способности анализировать, задавать вопросы, делать выводы;</a:t>
            </a:r>
          </a:p>
          <a:p>
            <a:pPr lvl="0"/>
            <a:r>
              <a:rPr lang="ru-RU" b="1" dirty="0"/>
              <a:t>поощрять и поддерживать активные формы взаимодействия детей, стимулировать освоение норм и правил, принятых в человеческом обществе;</a:t>
            </a:r>
          </a:p>
          <a:p>
            <a:endParaRPr lang="ru-RU" b="1" dirty="0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551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397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0"/>
            <a:ext cx="12192001" cy="1256204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2283" y="1256205"/>
            <a:ext cx="5868875" cy="519375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Вид проекта: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/>
              <a:t>творческо-информационный.</a:t>
            </a:r>
          </a:p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Тип проекта:</a:t>
            </a:r>
            <a:r>
              <a:rPr lang="ru-RU" dirty="0"/>
              <a:t> познавательно – игровой. </a:t>
            </a:r>
          </a:p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География проекта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/>
              <a:t>– не ограничена. </a:t>
            </a:r>
            <a:endParaRPr lang="ru-RU" b="1" dirty="0"/>
          </a:p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Длительность проекта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/>
              <a:t>– бессрочный</a:t>
            </a:r>
            <a:r>
              <a:rPr lang="ru-RU" dirty="0" smtClean="0"/>
              <a:t>.</a:t>
            </a:r>
          </a:p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Целевые группы: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/>
              <a:t>дети дошкольного и младшего школьного возраста, педагоги, родители воспитанников и любые лица, заинтересованные в культурном развитии детей</a:t>
            </a:r>
            <a:r>
              <a:rPr lang="ru-RU" dirty="0" smtClean="0"/>
              <a:t>.</a:t>
            </a:r>
            <a:endParaRPr lang="ru-RU" b="1" dirty="0"/>
          </a:p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Социальными партнерами проекта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/>
              <a:t>могут быть любые организации, содействующие культурному просвещению детей: Научно-методические центры, библиотеки, музеи, дома творчества.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7009417" y="4935794"/>
            <a:ext cx="4754880" cy="1270328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«Лицом и талисманом» проекта </a:t>
            </a:r>
            <a:endParaRPr lang="ru-RU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ru-RU" dirty="0" smtClean="0"/>
              <a:t>является </a:t>
            </a:r>
            <a:r>
              <a:rPr lang="ru-RU" dirty="0"/>
              <a:t>мягкая игрушка – </a:t>
            </a:r>
            <a:endParaRPr lang="ru-RU" dirty="0" smtClean="0"/>
          </a:p>
          <a:p>
            <a:pPr marL="0" indent="0" algn="ctr">
              <a:buNone/>
            </a:pPr>
            <a:r>
              <a:rPr lang="ru-RU" b="1" dirty="0" smtClean="0"/>
              <a:t>культурный </a:t>
            </a:r>
            <a:r>
              <a:rPr lang="ru-RU" b="1" dirty="0"/>
              <a:t>кот Басик.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346" y="133350"/>
            <a:ext cx="4896465" cy="4896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702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612" y="4510088"/>
            <a:ext cx="2749715" cy="1947862"/>
          </a:xfrm>
          <a:prstGeom prst="rect">
            <a:avLst/>
          </a:prstGeom>
        </p:spPr>
      </p:pic>
      <p:sp>
        <p:nvSpPr>
          <p:cNvPr id="7" name="Объект 4"/>
          <p:cNvSpPr txBox="1">
            <a:spLocks/>
          </p:cNvSpPr>
          <p:nvPr/>
        </p:nvSpPr>
        <p:spPr>
          <a:xfrm>
            <a:off x="518175" y="1536547"/>
            <a:ext cx="7586817" cy="51937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За участие в проекте предусматривается бонусная программа:</a:t>
            </a:r>
          </a:p>
          <a:p>
            <a:r>
              <a:rPr lang="ru-RU" b="1" dirty="0"/>
              <a:t>- </a:t>
            </a:r>
            <a:r>
              <a:rPr lang="ru-RU" b="1" u="sng" dirty="0"/>
              <a:t>ребенку-участнику или коллективу </a:t>
            </a:r>
            <a:r>
              <a:rPr lang="ru-RU" b="1" dirty="0"/>
              <a:t>детей вручается </a:t>
            </a:r>
            <a:r>
              <a:rPr lang="ru-RU" b="1" u="sng" dirty="0"/>
              <a:t>благодарность</a:t>
            </a:r>
            <a:r>
              <a:rPr lang="ru-RU" b="1" dirty="0"/>
              <a:t> за каждое участие в Проекте;</a:t>
            </a:r>
          </a:p>
          <a:p>
            <a:r>
              <a:rPr lang="ru-RU" b="1" dirty="0"/>
              <a:t>- </a:t>
            </a:r>
            <a:r>
              <a:rPr lang="ru-RU" b="1" u="sng" dirty="0"/>
              <a:t>педагогу/педагогам или родителю</a:t>
            </a:r>
            <a:r>
              <a:rPr lang="ru-RU" b="1" dirty="0"/>
              <a:t>, являющимися кураторами детей – участников Проекта вручается сертификат </a:t>
            </a:r>
            <a:r>
              <a:rPr lang="ru-RU" b="1" u="sng" dirty="0"/>
              <a:t>3 степени </a:t>
            </a:r>
            <a:r>
              <a:rPr lang="ru-RU" b="1" dirty="0"/>
              <a:t>за участие в 3 однотипных мероприятиях проекта с участием воспитанников (например, предоставление 3 творческих работ);</a:t>
            </a:r>
          </a:p>
          <a:p>
            <a:r>
              <a:rPr lang="ru-RU" b="1" dirty="0"/>
              <a:t>- </a:t>
            </a:r>
            <a:r>
              <a:rPr lang="ru-RU" b="1" u="sng" dirty="0"/>
              <a:t>педагогу/педагогам или родителю</a:t>
            </a:r>
            <a:r>
              <a:rPr lang="ru-RU" b="1" dirty="0"/>
              <a:t>, являющимися кураторами детей – участников Проекта вручается </a:t>
            </a:r>
            <a:r>
              <a:rPr lang="ru-RU" b="1" u="sng" dirty="0"/>
              <a:t>сертификат 2 степени </a:t>
            </a:r>
            <a:r>
              <a:rPr lang="ru-RU" b="1" dirty="0"/>
              <a:t>за участие в 3 разных мероприятиях проекта (например, творческая работа, квест, викторина);</a:t>
            </a:r>
          </a:p>
          <a:p>
            <a:r>
              <a:rPr lang="ru-RU" b="1" dirty="0"/>
              <a:t>- </a:t>
            </a:r>
            <a:r>
              <a:rPr lang="ru-RU" b="1" u="sng" dirty="0"/>
              <a:t>педагогу – организатору или автору методического мероприятия </a:t>
            </a:r>
            <a:r>
              <a:rPr lang="ru-RU" b="1" dirty="0"/>
              <a:t>в рамках проекта (мастер-класса, квеста, викторины) вручается </a:t>
            </a:r>
            <a:r>
              <a:rPr lang="ru-RU" b="1" u="sng" dirty="0"/>
              <a:t>сертификат 1 степени </a:t>
            </a:r>
            <a:r>
              <a:rPr lang="ru-RU" b="1" dirty="0"/>
              <a:t>за каждое организованное или проведенное мероприятие при условии предоставления отчетных материалов о его проведении;</a:t>
            </a:r>
          </a:p>
          <a:p>
            <a:r>
              <a:rPr lang="ru-RU" b="1" dirty="0"/>
              <a:t>- </a:t>
            </a:r>
            <a:r>
              <a:rPr lang="ru-RU" b="1" u="sng" dirty="0"/>
              <a:t>педагогу, имеющему сертификаты 1, 2 и 3 степени </a:t>
            </a:r>
            <a:r>
              <a:rPr lang="ru-RU" b="1" dirty="0"/>
              <a:t>вручается </a:t>
            </a:r>
            <a:r>
              <a:rPr lang="ru-RU" b="1" u="sng" dirty="0" smtClean="0"/>
              <a:t>сертификат </a:t>
            </a:r>
            <a:r>
              <a:rPr lang="ru-RU" b="1" u="sng" dirty="0"/>
              <a:t>Лидера </a:t>
            </a:r>
            <a:r>
              <a:rPr lang="ru-RU" b="1" dirty="0"/>
              <a:t>Проекта;</a:t>
            </a:r>
          </a:p>
          <a:p>
            <a:r>
              <a:rPr lang="ru-RU" b="1" dirty="0"/>
              <a:t>- организаторы оставляют за собой право отмечать особыми дипломами наиболее отличившихся детей и педагогов, а также вручать призы или подарки при условии участия в определенных мероприятиях Проекта социальных партнеров и спонсоров.</a:t>
            </a:r>
          </a:p>
          <a:p>
            <a:endParaRPr lang="ru-RU" b="1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69655" y="453322"/>
            <a:ext cx="5593020" cy="9754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b="1" dirty="0">
                <a:solidFill>
                  <a:srgbClr val="2B77CB"/>
                </a:solidFill>
              </a:rPr>
              <a:t>Награждение и поощрение </a:t>
            </a:r>
            <a:endParaRPr lang="ru-RU" b="1" dirty="0" smtClean="0">
              <a:solidFill>
                <a:srgbClr val="2B77CB"/>
              </a:solidFill>
            </a:endParaRPr>
          </a:p>
          <a:p>
            <a:pPr lvl="0"/>
            <a:r>
              <a:rPr lang="ru-RU" b="1" dirty="0" smtClean="0">
                <a:solidFill>
                  <a:srgbClr val="2B77CB"/>
                </a:solidFill>
              </a:rPr>
              <a:t>участников Проекта:</a:t>
            </a:r>
            <a:endParaRPr lang="ru-RU" dirty="0">
              <a:solidFill>
                <a:srgbClr val="2B77CB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767" y="826735"/>
            <a:ext cx="2252045" cy="3211865"/>
          </a:xfrm>
        </p:spPr>
      </p:pic>
    </p:spTree>
    <p:extLst>
      <p:ext uri="{BB962C8B-B14F-4D97-AF65-F5344CB8AC3E}">
        <p14:creationId xmlns:p14="http://schemas.microsoft.com/office/powerpoint/2010/main" val="2192985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Сайт Проекта: </a:t>
            </a:r>
            <a:r>
              <a:rPr lang="ru-RU" sz="3600" b="1" u="sng" dirty="0">
                <a:hlinkClick r:id="rId2"/>
              </a:rPr>
              <a:t>https://kulturnykot.wixsite.com/my-site</a:t>
            </a:r>
            <a:r>
              <a:rPr lang="ru-RU" sz="3600" b="1" dirty="0"/>
              <a:t> </a:t>
            </a:r>
            <a:endParaRPr lang="ru-RU" sz="3600" b="1" dirty="0" smtClean="0"/>
          </a:p>
          <a:p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Информационная платформа </a:t>
            </a:r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для размещения творческих работ участников проекта: </a:t>
            </a:r>
            <a:r>
              <a:rPr lang="ru-RU" sz="3600" b="1" u="sng" dirty="0">
                <a:hlinkClick r:id="rId3"/>
              </a:rPr>
              <a:t>https://</a:t>
            </a:r>
            <a:r>
              <a:rPr lang="ru-RU" sz="3600" b="1" u="sng" dirty="0" smtClean="0">
                <a:hlinkClick r:id="rId3"/>
              </a:rPr>
              <a:t>kulturnykot.netboard.me</a:t>
            </a:r>
            <a:endParaRPr lang="ru-RU" sz="3600" b="1" dirty="0"/>
          </a:p>
          <a:p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Электронная почта: </a:t>
            </a:r>
            <a:r>
              <a:rPr lang="ru-RU" sz="3600" b="1" u="sng" dirty="0">
                <a:hlinkClick r:id="rId4"/>
              </a:rPr>
              <a:t>kulturny_kot@mail.ru</a:t>
            </a:r>
            <a:r>
              <a:rPr lang="ru-RU" sz="3600" b="1" dirty="0"/>
              <a:t>. 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603" y="393288"/>
            <a:ext cx="2624108" cy="60861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355" y="1238864"/>
            <a:ext cx="3056603" cy="4075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159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266</TotalTime>
  <Words>543</Words>
  <Application>Microsoft Office PowerPoint</Application>
  <PresentationFormat>Широкоэкранный</PresentationFormat>
  <Paragraphs>47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Century Gothic</vt:lpstr>
      <vt:lpstr>Garamond</vt:lpstr>
      <vt:lpstr>Savon</vt:lpstr>
      <vt:lpstr>Региональный  творческий информационно-познавательный проект  «Культурный Кот» </vt:lpstr>
      <vt:lpstr>Наступивший 2022 год будет посвящен культурному наследию народов России. Об этом говорится в Указе, который подписал Президент страны Владимир Владимирович Путин. </vt:lpstr>
      <vt:lpstr>«Нам нужно поддерживать и защищать культурное наследие народов России, в этом смысл. Культурное наследие — это то, что отличает нас от животных, то, что действительно переходит из поколения в поколение, то, что нужно обязательно сохранять. При этом оно не передается генетически, поэтому это нужно сохранять, от этого зависит наше будущее».                                                                             Директор Государственного                                                            Эрмитажа Михаил Пиотровский </vt:lpstr>
      <vt:lpstr>Нематериальное культурное наследие — это:</vt:lpstr>
      <vt:lpstr>Цель проекта - </vt:lpstr>
      <vt:lpstr>Задачи проекта:</vt:lpstr>
      <vt:lpstr>Презентация PowerPoint</vt:lpstr>
      <vt:lpstr>Презентация PowerPoint</vt:lpstr>
      <vt:lpstr>Презентация PowerPoint</vt:lpstr>
      <vt:lpstr>До новых  встреч!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Региональный  творческий информационно-познавательный проект  «Культурный Кот» </dc:title>
  <dc:creator>Admin</dc:creator>
  <cp:lastModifiedBy>Admin</cp:lastModifiedBy>
  <cp:revision>11</cp:revision>
  <dcterms:created xsi:type="dcterms:W3CDTF">2022-01-29T17:34:58Z</dcterms:created>
  <dcterms:modified xsi:type="dcterms:W3CDTF">2022-02-06T10:44:18Z</dcterms:modified>
</cp:coreProperties>
</file>